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7" r:id="rId7"/>
    <p:sldId id="260" r:id="rId8"/>
    <p:sldId id="261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62" r:id="rId20"/>
    <p:sldId id="280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81" r:id="rId29"/>
    <p:sldId id="282" r:id="rId30"/>
    <p:sldId id="291" r:id="rId31"/>
    <p:sldId id="290" r:id="rId32"/>
    <p:sldId id="279" r:id="rId33"/>
    <p:sldId id="263" r:id="rId34"/>
    <p:sldId id="264" r:id="rId35"/>
    <p:sldId id="292" r:id="rId36"/>
    <p:sldId id="265" r:id="rId37"/>
    <p:sldId id="266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Montserrat Light" pitchFamily="2" charset="0"/>
      <p:regular r:id="rId44"/>
      <p:bold r:id="rId45"/>
      <p:italic r:id="rId46"/>
      <p:boldItalic r:id="rId47"/>
    </p:embeddedFont>
    <p:embeddedFont>
      <p:font typeface="Roboto Mono" panose="00000009000000000000" pitchFamily="49" charset="0"/>
      <p:regular r:id="rId48"/>
      <p:bold r:id="rId49"/>
      <p:italic r:id="rId50"/>
      <p:boldItalic r:id="rId51"/>
    </p:embeddedFont>
    <p:embeddedFont>
      <p:font typeface="Roboto Mono Light" panose="00000009000000000000" pitchFamily="49" charset="0"/>
      <p:regular r:id="rId52"/>
      <p:bold r:id="rId53"/>
      <p:italic r:id="rId54"/>
      <p:boldItalic r:id="rId55"/>
    </p:embeddedFont>
    <p:embeddedFont>
      <p:font typeface="Roboto Mono Medium" panose="00000009000000000000" pitchFamily="49" charset="0"/>
      <p:regular r:id="rId56"/>
      <p:bold r:id="rId57"/>
      <p:italic r:id="rId58"/>
      <p:boldItalic r:id="rId59"/>
    </p:embeddedFont>
    <p:embeddedFont>
      <p:font typeface="Sora" panose="020B0604020202020204" charset="0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iaj3LDR2pQeCL7M0+qL8mQnqdy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026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1835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3675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2928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5365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3884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4431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5436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3193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6465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176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9375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7726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1346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7024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2054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4696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1070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6762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4851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40490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6242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43853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c19338028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1c19338028d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50" name="Google Shape;250;g1c19338028d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9195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168eedcc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f168eedcc6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f168eedcc6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1619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600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3" name="Google Shape;93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4" name="Google Shape;94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0" name="Google Shape;110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1" name="Google Shape;111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yasserh/housing-prices-datase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431013"/>
            <a:ext cx="9487800" cy="1199299"/>
            <a:chOff x="1352101" y="2247783"/>
            <a:chExt cx="9487800" cy="119929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b="0" i="0" u="none" strike="noStrike" cap="none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House Price Analysis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290" y="3044482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Statistics for Business</a:t>
              </a:r>
              <a:endParaRPr sz="1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EDA</a:t>
            </a:r>
            <a:endParaRPr dirty="0"/>
          </a:p>
        </p:txBody>
      </p:sp>
      <p:sp>
        <p:nvSpPr>
          <p:cNvPr id="222" name="Google Shape;222;g1f168eedcc6_0_15"/>
          <p:cNvSpPr txBox="1"/>
          <p:nvPr/>
        </p:nvSpPr>
        <p:spPr>
          <a:xfrm>
            <a:off x="388943" y="1394370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membangkitkan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asumsi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data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nantinya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buktikan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552651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EDA variable </a:t>
            </a:r>
            <a:r>
              <a:rPr lang="en-US" dirty="0" err="1"/>
              <a:t>Mainroads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25C99D-1F34-9019-B581-846F6516A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31" y="1690826"/>
            <a:ext cx="4826392" cy="308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C65AB67-9151-8016-70F1-CB07F6AF6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363" y="1639290"/>
            <a:ext cx="51054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22;g1f168eedcc6_0_15">
            <a:extLst>
              <a:ext uri="{FF2B5EF4-FFF2-40B4-BE49-F238E27FC236}">
                <a16:creationId xmlns:a16="http://schemas.microsoft.com/office/drawing/2014/main" id="{20880BFC-9062-0793-4354-3DFC737345E1}"/>
              </a:ext>
            </a:extLst>
          </p:cNvPr>
          <p:cNvSpPr txBox="1"/>
          <p:nvPr/>
        </p:nvSpPr>
        <p:spPr>
          <a:xfrm>
            <a:off x="803100" y="5018675"/>
            <a:ext cx="1025282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terhubung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utama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terhubung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utama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710499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EDA variable Guestroom</a:t>
            </a:r>
            <a:endParaRPr dirty="0"/>
          </a:p>
        </p:txBody>
      </p:sp>
      <p:sp>
        <p:nvSpPr>
          <p:cNvPr id="2" name="Google Shape;222;g1f168eedcc6_0_15">
            <a:extLst>
              <a:ext uri="{FF2B5EF4-FFF2-40B4-BE49-F238E27FC236}">
                <a16:creationId xmlns:a16="http://schemas.microsoft.com/office/drawing/2014/main" id="{20880BFC-9062-0793-4354-3DFC737345E1}"/>
              </a:ext>
            </a:extLst>
          </p:cNvPr>
          <p:cNvSpPr txBox="1"/>
          <p:nvPr/>
        </p:nvSpPr>
        <p:spPr>
          <a:xfrm>
            <a:off x="803100" y="5018675"/>
            <a:ext cx="1025282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ruang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tamu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ruang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tamu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627051B-660A-2E79-55A2-4DF7FCAA2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93" y="1639290"/>
            <a:ext cx="5524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85096CF-8068-6033-2F01-9C522D443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513" y="1529691"/>
            <a:ext cx="505777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846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EDA variable Basement</a:t>
            </a:r>
            <a:endParaRPr dirty="0"/>
          </a:p>
        </p:txBody>
      </p:sp>
      <p:sp>
        <p:nvSpPr>
          <p:cNvPr id="2" name="Google Shape;222;g1f168eedcc6_0_15">
            <a:extLst>
              <a:ext uri="{FF2B5EF4-FFF2-40B4-BE49-F238E27FC236}">
                <a16:creationId xmlns:a16="http://schemas.microsoft.com/office/drawing/2014/main" id="{20880BFC-9062-0793-4354-3DFC737345E1}"/>
              </a:ext>
            </a:extLst>
          </p:cNvPr>
          <p:cNvSpPr txBox="1"/>
          <p:nvPr/>
        </p:nvSpPr>
        <p:spPr>
          <a:xfrm>
            <a:off x="803100" y="5018675"/>
            <a:ext cx="1025282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basement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basement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99A614-BACC-9BD6-76DE-4E1981A62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78" y="1529690"/>
            <a:ext cx="52197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CF4C270-9722-9E68-5791-8DE38413D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078" y="1529690"/>
            <a:ext cx="505777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933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EDA variable </a:t>
            </a:r>
            <a:r>
              <a:rPr lang="en-US" dirty="0" err="1"/>
              <a:t>Waterheating</a:t>
            </a:r>
            <a:endParaRPr dirty="0"/>
          </a:p>
        </p:txBody>
      </p:sp>
      <p:sp>
        <p:nvSpPr>
          <p:cNvPr id="2" name="Google Shape;222;g1f168eedcc6_0_15">
            <a:extLst>
              <a:ext uri="{FF2B5EF4-FFF2-40B4-BE49-F238E27FC236}">
                <a16:creationId xmlns:a16="http://schemas.microsoft.com/office/drawing/2014/main" id="{20880BFC-9062-0793-4354-3DFC737345E1}"/>
              </a:ext>
            </a:extLst>
          </p:cNvPr>
          <p:cNvSpPr txBox="1"/>
          <p:nvPr/>
        </p:nvSpPr>
        <p:spPr>
          <a:xfrm>
            <a:off x="803100" y="5018675"/>
            <a:ext cx="1025282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pemanas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air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pemanas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air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17F8EF5-40E2-99C8-6CD0-4D995D6AC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1" y="1453490"/>
            <a:ext cx="51816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422E3C9-8043-1044-F460-F4DC3A2FB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079" y="1453490"/>
            <a:ext cx="50958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510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EDA variable AC</a:t>
            </a:r>
            <a:endParaRPr dirty="0"/>
          </a:p>
        </p:txBody>
      </p:sp>
      <p:sp>
        <p:nvSpPr>
          <p:cNvPr id="2" name="Google Shape;222;g1f168eedcc6_0_15">
            <a:extLst>
              <a:ext uri="{FF2B5EF4-FFF2-40B4-BE49-F238E27FC236}">
                <a16:creationId xmlns:a16="http://schemas.microsoft.com/office/drawing/2014/main" id="{20880BFC-9062-0793-4354-3DFC737345E1}"/>
              </a:ext>
            </a:extLst>
          </p:cNvPr>
          <p:cNvSpPr txBox="1"/>
          <p:nvPr/>
        </p:nvSpPr>
        <p:spPr>
          <a:xfrm>
            <a:off x="803100" y="5018675"/>
            <a:ext cx="1025282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AC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AC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D01FA10-97C3-11EE-42A4-8EACCBF23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04" y="1453490"/>
            <a:ext cx="517207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95E47F8-BEDD-FF97-DE90-177CA96DB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652" y="1491195"/>
            <a:ext cx="48672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972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EDA variable </a:t>
            </a:r>
            <a:r>
              <a:rPr lang="en-US" dirty="0" err="1"/>
              <a:t>Prefarea</a:t>
            </a:r>
            <a:endParaRPr dirty="0"/>
          </a:p>
        </p:txBody>
      </p:sp>
      <p:sp>
        <p:nvSpPr>
          <p:cNvPr id="2" name="Google Shape;222;g1f168eedcc6_0_15">
            <a:extLst>
              <a:ext uri="{FF2B5EF4-FFF2-40B4-BE49-F238E27FC236}">
                <a16:creationId xmlns:a16="http://schemas.microsoft.com/office/drawing/2014/main" id="{20880BFC-9062-0793-4354-3DFC737345E1}"/>
              </a:ext>
            </a:extLst>
          </p:cNvPr>
          <p:cNvSpPr txBox="1"/>
          <p:nvPr/>
        </p:nvSpPr>
        <p:spPr>
          <a:xfrm>
            <a:off x="803100" y="5018675"/>
            <a:ext cx="1025282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berlokasi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prefarea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berlokasi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prefarea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E077EB4-11EB-E8F3-8CA8-F55FA04E5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0" y="1694128"/>
            <a:ext cx="4792434" cy="298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0AC0DBF-CCD3-4003-75DA-79082DE92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392" y="1786274"/>
            <a:ext cx="4377542" cy="280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30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EDA variable </a:t>
            </a:r>
            <a:r>
              <a:rPr lang="en-US" dirty="0" err="1"/>
              <a:t>Prefarea</a:t>
            </a:r>
            <a:endParaRPr dirty="0"/>
          </a:p>
        </p:txBody>
      </p:sp>
      <p:sp>
        <p:nvSpPr>
          <p:cNvPr id="2" name="Google Shape;222;g1f168eedcc6_0_15">
            <a:extLst>
              <a:ext uri="{FF2B5EF4-FFF2-40B4-BE49-F238E27FC236}">
                <a16:creationId xmlns:a16="http://schemas.microsoft.com/office/drawing/2014/main" id="{20880BFC-9062-0793-4354-3DFC737345E1}"/>
              </a:ext>
            </a:extLst>
          </p:cNvPr>
          <p:cNvSpPr txBox="1"/>
          <p:nvPr/>
        </p:nvSpPr>
        <p:spPr>
          <a:xfrm>
            <a:off x="803100" y="5018675"/>
            <a:ext cx="1025282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furnished, semi-furnished, dan unfurnished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CE22939-F37C-2D66-917A-F8BB82E76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06" y="2099521"/>
            <a:ext cx="4514045" cy="24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3C54D62-3E2A-E864-83D7-B4029D7B4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51" y="2163216"/>
            <a:ext cx="3536681" cy="231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774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Statistical Test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T-Test 2 Sample </a:t>
            </a:r>
            <a:r>
              <a:rPr lang="en-US" dirty="0" err="1"/>
              <a:t>Mainroads</a:t>
            </a:r>
            <a:endParaRPr dirty="0"/>
          </a:p>
        </p:txBody>
      </p:sp>
      <p:sp>
        <p:nvSpPr>
          <p:cNvPr id="2" name="Google Shape;222;g1f168eedcc6_0_15">
            <a:extLst>
              <a:ext uri="{FF2B5EF4-FFF2-40B4-BE49-F238E27FC236}">
                <a16:creationId xmlns:a16="http://schemas.microsoft.com/office/drawing/2014/main" id="{20880BFC-9062-0793-4354-3DFC737345E1}"/>
              </a:ext>
            </a:extLst>
          </p:cNvPr>
          <p:cNvSpPr txBox="1"/>
          <p:nvPr/>
        </p:nvSpPr>
        <p:spPr>
          <a:xfrm>
            <a:off x="292461" y="1515455"/>
            <a:ext cx="10252827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H0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: rata-rata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terhubung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utama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&lt;= rata-rata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terhubung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utama</a:t>
            </a: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H1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: rata-rata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terhubung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utama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rata-rata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terhubung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utama</a:t>
            </a: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B868495-9E44-898D-18CF-E353664F1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96" y="3058958"/>
            <a:ext cx="5551775" cy="278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22;g1f168eedcc6_0_15">
            <a:extLst>
              <a:ext uri="{FF2B5EF4-FFF2-40B4-BE49-F238E27FC236}">
                <a16:creationId xmlns:a16="http://schemas.microsoft.com/office/drawing/2014/main" id="{326E466B-E54B-A06D-B5C3-9321F8335839}"/>
              </a:ext>
            </a:extLst>
          </p:cNvPr>
          <p:cNvSpPr txBox="1"/>
          <p:nvPr/>
        </p:nvSpPr>
        <p:spPr>
          <a:xfrm>
            <a:off x="6089693" y="3172945"/>
            <a:ext cx="5326548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Kesimpulan: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 H0 :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terhubung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jalan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utama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terhubung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jalan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utama</a:t>
            </a:r>
            <a:endParaRPr lang="en-US" sz="200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38374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Statistical Test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Regression Model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onclusion and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ecommendation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References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T-Test 2 Sample Guestroom</a:t>
            </a:r>
            <a:endParaRPr dirty="0"/>
          </a:p>
        </p:txBody>
      </p:sp>
      <p:sp>
        <p:nvSpPr>
          <p:cNvPr id="2" name="Google Shape;222;g1f168eedcc6_0_15">
            <a:extLst>
              <a:ext uri="{FF2B5EF4-FFF2-40B4-BE49-F238E27FC236}">
                <a16:creationId xmlns:a16="http://schemas.microsoft.com/office/drawing/2014/main" id="{20880BFC-9062-0793-4354-3DFC737345E1}"/>
              </a:ext>
            </a:extLst>
          </p:cNvPr>
          <p:cNvSpPr txBox="1"/>
          <p:nvPr/>
        </p:nvSpPr>
        <p:spPr>
          <a:xfrm>
            <a:off x="292461" y="1515455"/>
            <a:ext cx="10252827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H0 : 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ruang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tamu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&lt;= 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ruang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tamu</a:t>
            </a:r>
            <a:endParaRPr lang="en-US" sz="200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H1 : 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ruang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tamu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ruang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tamu</a:t>
            </a:r>
            <a:endParaRPr lang="en-US" sz="200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" name="Google Shape;222;g1f168eedcc6_0_15">
            <a:extLst>
              <a:ext uri="{FF2B5EF4-FFF2-40B4-BE49-F238E27FC236}">
                <a16:creationId xmlns:a16="http://schemas.microsoft.com/office/drawing/2014/main" id="{326E466B-E54B-A06D-B5C3-9321F8335839}"/>
              </a:ext>
            </a:extLst>
          </p:cNvPr>
          <p:cNvSpPr txBox="1"/>
          <p:nvPr/>
        </p:nvSpPr>
        <p:spPr>
          <a:xfrm>
            <a:off x="6089693" y="3172945"/>
            <a:ext cx="532654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Kesimpulan: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 H0 :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tamu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tamu</a:t>
            </a:r>
            <a:endParaRPr lang="en-US" sz="200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8FB2D227-6A3D-6CDD-131C-823F68A8D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43" y="2945544"/>
            <a:ext cx="5399953" cy="284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345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T-Test 2 Sample Basement</a:t>
            </a:r>
            <a:endParaRPr dirty="0"/>
          </a:p>
        </p:txBody>
      </p:sp>
      <p:sp>
        <p:nvSpPr>
          <p:cNvPr id="2" name="Google Shape;222;g1f168eedcc6_0_15">
            <a:extLst>
              <a:ext uri="{FF2B5EF4-FFF2-40B4-BE49-F238E27FC236}">
                <a16:creationId xmlns:a16="http://schemas.microsoft.com/office/drawing/2014/main" id="{20880BFC-9062-0793-4354-3DFC737345E1}"/>
              </a:ext>
            </a:extLst>
          </p:cNvPr>
          <p:cNvSpPr txBox="1"/>
          <p:nvPr/>
        </p:nvSpPr>
        <p:spPr>
          <a:xfrm>
            <a:off x="292461" y="1515455"/>
            <a:ext cx="10252827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H0 : 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basement &lt;= 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basement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H1 : 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basement &gt; 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basement</a:t>
            </a:r>
          </a:p>
        </p:txBody>
      </p:sp>
      <p:sp>
        <p:nvSpPr>
          <p:cNvPr id="3" name="Google Shape;222;g1f168eedcc6_0_15">
            <a:extLst>
              <a:ext uri="{FF2B5EF4-FFF2-40B4-BE49-F238E27FC236}">
                <a16:creationId xmlns:a16="http://schemas.microsoft.com/office/drawing/2014/main" id="{326E466B-E54B-A06D-B5C3-9321F8335839}"/>
              </a:ext>
            </a:extLst>
          </p:cNvPr>
          <p:cNvSpPr txBox="1"/>
          <p:nvPr/>
        </p:nvSpPr>
        <p:spPr>
          <a:xfrm>
            <a:off x="6089693" y="3172945"/>
            <a:ext cx="532654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Kesimpulan: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 H0 :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basement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basement</a:t>
            </a:r>
            <a:endParaRPr lang="en-US" sz="200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897D3A7-4A8B-4DB1-E7EC-998EC807C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43" y="3078587"/>
            <a:ext cx="5819553" cy="283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934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T-Test 2 Sample </a:t>
            </a:r>
            <a:r>
              <a:rPr lang="en-US" dirty="0" err="1"/>
              <a:t>Hotwaterheating</a:t>
            </a:r>
            <a:endParaRPr dirty="0"/>
          </a:p>
        </p:txBody>
      </p:sp>
      <p:sp>
        <p:nvSpPr>
          <p:cNvPr id="2" name="Google Shape;222;g1f168eedcc6_0_15">
            <a:extLst>
              <a:ext uri="{FF2B5EF4-FFF2-40B4-BE49-F238E27FC236}">
                <a16:creationId xmlns:a16="http://schemas.microsoft.com/office/drawing/2014/main" id="{20880BFC-9062-0793-4354-3DFC737345E1}"/>
              </a:ext>
            </a:extLst>
          </p:cNvPr>
          <p:cNvSpPr txBox="1"/>
          <p:nvPr/>
        </p:nvSpPr>
        <p:spPr>
          <a:xfrm>
            <a:off x="292461" y="1515455"/>
            <a:ext cx="10252827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H0 : 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pemanas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air &lt;= 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pemanas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air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H1 : 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pemanas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air &gt; 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pemanas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air</a:t>
            </a:r>
          </a:p>
        </p:txBody>
      </p:sp>
      <p:sp>
        <p:nvSpPr>
          <p:cNvPr id="3" name="Google Shape;222;g1f168eedcc6_0_15">
            <a:extLst>
              <a:ext uri="{FF2B5EF4-FFF2-40B4-BE49-F238E27FC236}">
                <a16:creationId xmlns:a16="http://schemas.microsoft.com/office/drawing/2014/main" id="{326E466B-E54B-A06D-B5C3-9321F8335839}"/>
              </a:ext>
            </a:extLst>
          </p:cNvPr>
          <p:cNvSpPr txBox="1"/>
          <p:nvPr/>
        </p:nvSpPr>
        <p:spPr>
          <a:xfrm>
            <a:off x="6089693" y="3172945"/>
            <a:ext cx="532654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Kesimpulan: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 H0 :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pemanas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air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pemanas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air</a:t>
            </a:r>
            <a:endParaRPr lang="en-US" sz="200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EC1FE03-C83E-D8AB-F8DF-15CDD4880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42" y="3163303"/>
            <a:ext cx="5483335" cy="267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106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T-Test 2 Sample AC</a:t>
            </a:r>
            <a:endParaRPr dirty="0"/>
          </a:p>
        </p:txBody>
      </p:sp>
      <p:sp>
        <p:nvSpPr>
          <p:cNvPr id="2" name="Google Shape;222;g1f168eedcc6_0_15">
            <a:extLst>
              <a:ext uri="{FF2B5EF4-FFF2-40B4-BE49-F238E27FC236}">
                <a16:creationId xmlns:a16="http://schemas.microsoft.com/office/drawing/2014/main" id="{20880BFC-9062-0793-4354-3DFC737345E1}"/>
              </a:ext>
            </a:extLst>
          </p:cNvPr>
          <p:cNvSpPr txBox="1"/>
          <p:nvPr/>
        </p:nvSpPr>
        <p:spPr>
          <a:xfrm>
            <a:off x="292461" y="1515455"/>
            <a:ext cx="10252827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H0 : 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AC &lt;= 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AC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H1 : 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AC &gt; 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AC</a:t>
            </a:r>
          </a:p>
        </p:txBody>
      </p:sp>
      <p:sp>
        <p:nvSpPr>
          <p:cNvPr id="3" name="Google Shape;222;g1f168eedcc6_0_15">
            <a:extLst>
              <a:ext uri="{FF2B5EF4-FFF2-40B4-BE49-F238E27FC236}">
                <a16:creationId xmlns:a16="http://schemas.microsoft.com/office/drawing/2014/main" id="{326E466B-E54B-A06D-B5C3-9321F8335839}"/>
              </a:ext>
            </a:extLst>
          </p:cNvPr>
          <p:cNvSpPr txBox="1"/>
          <p:nvPr/>
        </p:nvSpPr>
        <p:spPr>
          <a:xfrm>
            <a:off x="6089693" y="3172945"/>
            <a:ext cx="532654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Kesimpulan: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 H0 :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AC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AC</a:t>
            </a:r>
            <a:endParaRPr lang="en-US" sz="200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11FD0A8-50DC-0581-C013-36BF572F0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43" y="3070237"/>
            <a:ext cx="5700750" cy="276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851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T-Test 2 Sample </a:t>
            </a:r>
            <a:r>
              <a:rPr lang="en-US" dirty="0" err="1"/>
              <a:t>Prefarea</a:t>
            </a:r>
            <a:endParaRPr dirty="0"/>
          </a:p>
        </p:txBody>
      </p:sp>
      <p:sp>
        <p:nvSpPr>
          <p:cNvPr id="2" name="Google Shape;222;g1f168eedcc6_0_15">
            <a:extLst>
              <a:ext uri="{FF2B5EF4-FFF2-40B4-BE49-F238E27FC236}">
                <a16:creationId xmlns:a16="http://schemas.microsoft.com/office/drawing/2014/main" id="{20880BFC-9062-0793-4354-3DFC737345E1}"/>
              </a:ext>
            </a:extLst>
          </p:cNvPr>
          <p:cNvSpPr txBox="1"/>
          <p:nvPr/>
        </p:nvSpPr>
        <p:spPr>
          <a:xfrm>
            <a:off x="292461" y="1515455"/>
            <a:ext cx="10252827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H0 : 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berlokasi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prefarea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&lt;= 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berlokasi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prefarea</a:t>
            </a:r>
            <a:endParaRPr lang="en-US" sz="200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H1 : 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berlokasi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prefarea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berlokasi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prefarea</a:t>
            </a:r>
            <a:endParaRPr lang="en-US" sz="200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" name="Google Shape;222;g1f168eedcc6_0_15">
            <a:extLst>
              <a:ext uri="{FF2B5EF4-FFF2-40B4-BE49-F238E27FC236}">
                <a16:creationId xmlns:a16="http://schemas.microsoft.com/office/drawing/2014/main" id="{326E466B-E54B-A06D-B5C3-9321F8335839}"/>
              </a:ext>
            </a:extLst>
          </p:cNvPr>
          <p:cNvSpPr txBox="1"/>
          <p:nvPr/>
        </p:nvSpPr>
        <p:spPr>
          <a:xfrm>
            <a:off x="6089693" y="3172945"/>
            <a:ext cx="532654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Kesimpulan: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 H0 :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berlokasi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prefarea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berlokasi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prefarea</a:t>
            </a:r>
            <a:endParaRPr lang="en-US" sz="200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B775CB6-7B56-59DE-F06C-49CD0E7A0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43" y="2970009"/>
            <a:ext cx="5779547" cy="270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875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Anova</a:t>
            </a:r>
            <a:r>
              <a:rPr lang="en-US" dirty="0"/>
              <a:t> pada Variable Furnishing Status</a:t>
            </a:r>
            <a:endParaRPr dirty="0"/>
          </a:p>
        </p:txBody>
      </p:sp>
      <p:sp>
        <p:nvSpPr>
          <p:cNvPr id="2" name="Google Shape;222;g1f168eedcc6_0_15">
            <a:extLst>
              <a:ext uri="{FF2B5EF4-FFF2-40B4-BE49-F238E27FC236}">
                <a16:creationId xmlns:a16="http://schemas.microsoft.com/office/drawing/2014/main" id="{20880BFC-9062-0793-4354-3DFC737345E1}"/>
              </a:ext>
            </a:extLst>
          </p:cNvPr>
          <p:cNvSpPr txBox="1"/>
          <p:nvPr/>
        </p:nvSpPr>
        <p:spPr>
          <a:xfrm>
            <a:off x="292461" y="1515455"/>
            <a:ext cx="1025282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H0 : 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furnished == 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semi-furnished == rata-rata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unfurnished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H1 :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Setidaknya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grup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endParaRPr lang="en-US" sz="200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" name="Google Shape;222;g1f168eedcc6_0_15">
            <a:extLst>
              <a:ext uri="{FF2B5EF4-FFF2-40B4-BE49-F238E27FC236}">
                <a16:creationId xmlns:a16="http://schemas.microsoft.com/office/drawing/2014/main" id="{326E466B-E54B-A06D-B5C3-9321F8335839}"/>
              </a:ext>
            </a:extLst>
          </p:cNvPr>
          <p:cNvSpPr txBox="1"/>
          <p:nvPr/>
        </p:nvSpPr>
        <p:spPr>
          <a:xfrm>
            <a:off x="6089693" y="3172945"/>
            <a:ext cx="5326548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Kesimpulan: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 H0 :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furnishing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statusnya</a:t>
            </a:r>
            <a:endParaRPr lang="en-US" sz="200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86CEB2B-2721-3D8F-BFA6-DA3EDE5D8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43" y="2681282"/>
            <a:ext cx="570547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56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Korelasi</a:t>
            </a:r>
            <a:r>
              <a:rPr lang="en-US" dirty="0"/>
              <a:t> Variable </a:t>
            </a:r>
            <a:r>
              <a:rPr lang="en-US" dirty="0" err="1"/>
              <a:t>Numerik</a:t>
            </a:r>
            <a:endParaRPr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8E8D2ECE-EAFD-877C-B943-A2B617221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188" y="2082387"/>
            <a:ext cx="427672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22;g1f168eedcc6_0_15">
            <a:extLst>
              <a:ext uri="{FF2B5EF4-FFF2-40B4-BE49-F238E27FC236}">
                <a16:creationId xmlns:a16="http://schemas.microsoft.com/office/drawing/2014/main" id="{C7DCE926-66C6-5455-9156-B37F91E977C6}"/>
              </a:ext>
            </a:extLst>
          </p:cNvPr>
          <p:cNvSpPr txBox="1"/>
          <p:nvPr/>
        </p:nvSpPr>
        <p:spPr>
          <a:xfrm>
            <a:off x="6089693" y="2922661"/>
            <a:ext cx="5326548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price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menyebabkan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multikoleniaritas</a:t>
            </a:r>
            <a:endParaRPr lang="en-US" sz="200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205954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Regression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0652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Building Linear Model</a:t>
            </a:r>
            <a:endParaRPr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9A76BE37-69C3-0F35-3D47-8FD2CB474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38" y="1415488"/>
            <a:ext cx="5289220" cy="457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22;g1f168eedcc6_0_15">
            <a:extLst>
              <a:ext uri="{FF2B5EF4-FFF2-40B4-BE49-F238E27FC236}">
                <a16:creationId xmlns:a16="http://schemas.microsoft.com/office/drawing/2014/main" id="{61392505-E20A-0FDB-07BD-9E8E4475CC5A}"/>
              </a:ext>
            </a:extLst>
          </p:cNvPr>
          <p:cNvSpPr txBox="1"/>
          <p:nvPr/>
        </p:nvSpPr>
        <p:spPr>
          <a:xfrm>
            <a:off x="5795158" y="1415488"/>
            <a:ext cx="580353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Linear regression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: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price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~ area + bedrooms + bathrooms + stories +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mainroad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+ guestroom + basement +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hotwaterheating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+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airconditioning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+  parking +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prefarea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+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furnishingstatus</a:t>
            </a:r>
            <a:endParaRPr lang="en-US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" name="Google Shape;222;g1f168eedcc6_0_15">
            <a:extLst>
              <a:ext uri="{FF2B5EF4-FFF2-40B4-BE49-F238E27FC236}">
                <a16:creationId xmlns:a16="http://schemas.microsoft.com/office/drawing/2014/main" id="{1F43EB99-7549-5CAE-7AB5-8FB9D158DD13}"/>
              </a:ext>
            </a:extLst>
          </p:cNvPr>
          <p:cNvSpPr txBox="1"/>
          <p:nvPr/>
        </p:nvSpPr>
        <p:spPr>
          <a:xfrm>
            <a:off x="5795157" y="2741188"/>
            <a:ext cx="5803539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pada uji F-test,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F-Statistics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0.05,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model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sudah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bagus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/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layak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pakai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Pada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T, variable bedrooms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0.05,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bedrooms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model.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R-squared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nya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0.682 di mana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hal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penyusunnya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menggambarkan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model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68.2 %.</a:t>
            </a:r>
            <a:endParaRPr lang="en-US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1031444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Building Linear Model</a:t>
            </a:r>
            <a:endParaRPr dirty="0"/>
          </a:p>
        </p:txBody>
      </p:sp>
      <p:sp>
        <p:nvSpPr>
          <p:cNvPr id="5" name="Google Shape;222;g1f168eedcc6_0_15">
            <a:extLst>
              <a:ext uri="{FF2B5EF4-FFF2-40B4-BE49-F238E27FC236}">
                <a16:creationId xmlns:a16="http://schemas.microsoft.com/office/drawing/2014/main" id="{61392505-E20A-0FDB-07BD-9E8E4475CC5A}"/>
              </a:ext>
            </a:extLst>
          </p:cNvPr>
          <p:cNvSpPr txBox="1"/>
          <p:nvPr/>
        </p:nvSpPr>
        <p:spPr>
          <a:xfrm>
            <a:off x="286154" y="1321513"/>
            <a:ext cx="102353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Agar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mudah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diinterpretasikan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harganya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1000000. Lalu,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hapus variable bedrooms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p-value &gt;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0.05.</a:t>
            </a:r>
            <a:endParaRPr lang="en-US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6E89428-1903-DD69-B200-14054E522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43" y="2038039"/>
            <a:ext cx="4628903" cy="393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22;g1f168eedcc6_0_15">
            <a:extLst>
              <a:ext uri="{FF2B5EF4-FFF2-40B4-BE49-F238E27FC236}">
                <a16:creationId xmlns:a16="http://schemas.microsoft.com/office/drawing/2014/main" id="{8737C5F2-D7F8-12D5-8F3B-3902728D92B5}"/>
              </a:ext>
            </a:extLst>
          </p:cNvPr>
          <p:cNvSpPr txBox="1"/>
          <p:nvPr/>
        </p:nvSpPr>
        <p:spPr>
          <a:xfrm>
            <a:off x="5892635" y="2801081"/>
            <a:ext cx="462890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Pada model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R-squared 0.680 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artinya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variasi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bebas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menjelaskan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model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lang="en-US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2520557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Interpretasi</a:t>
            </a:r>
            <a:endParaRPr dirty="0"/>
          </a:p>
        </p:txBody>
      </p:sp>
      <p:sp>
        <p:nvSpPr>
          <p:cNvPr id="2" name="Google Shape;222;g1f168eedcc6_0_15">
            <a:extLst>
              <a:ext uri="{FF2B5EF4-FFF2-40B4-BE49-F238E27FC236}">
                <a16:creationId xmlns:a16="http://schemas.microsoft.com/office/drawing/2014/main" id="{20880BFC-9062-0793-4354-3DFC737345E1}"/>
              </a:ext>
            </a:extLst>
          </p:cNvPr>
          <p:cNvSpPr txBox="1"/>
          <p:nvPr/>
        </p:nvSpPr>
        <p:spPr>
          <a:xfrm>
            <a:off x="292461" y="1515455"/>
            <a:ext cx="10252827" cy="483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Pada variable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mainroads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lain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berada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level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berada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jalan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utama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0.3937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juta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USD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berada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jalan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utama</a:t>
            </a:r>
            <a:endParaRPr lang="en-US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Pada variable guestroom,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lain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berada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level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ruang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tamu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0.2958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juta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USD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ruang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tamu</a:t>
            </a:r>
            <a:endParaRPr lang="en-US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Pada variable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airconditioning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lain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berada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level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AC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0.8633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juta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USD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AC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Pada variable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hotwaterheating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lain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berada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level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pemanas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air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0.8633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juta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USD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pemanas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air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Pada variable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prefarea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lain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berada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level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berada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lokasi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prefarea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0.6554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juta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USD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pemanas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air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 variable lain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berada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level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semi furnished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rendah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0.041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juta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USD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yang furnished.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 variable lain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berada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level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unfurnished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rendah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0.418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juta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USD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yang furnished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 variable lain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berada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level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kenaikan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luas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 m2 juga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menaikkan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0.002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juta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USD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 variable lain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berada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level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kamar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mandi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menaikkan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1.02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juta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USD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 variable lain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berada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level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lantai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menaikkan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0.4865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juta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USD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 variable lain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berada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level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tempat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parkir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menaikkan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0.2836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juta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USD</a:t>
            </a:r>
          </a:p>
        </p:txBody>
      </p:sp>
    </p:spTree>
    <p:extLst>
      <p:ext uri="{BB962C8B-B14F-4D97-AF65-F5344CB8AC3E}">
        <p14:creationId xmlns:p14="http://schemas.microsoft.com/office/powerpoint/2010/main" val="3976064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Conclusion and Recommendations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5069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" name="Google Shape;222;g1f168eedcc6_0_15">
            <a:extLst>
              <a:ext uri="{FF2B5EF4-FFF2-40B4-BE49-F238E27FC236}">
                <a16:creationId xmlns:a16="http://schemas.microsoft.com/office/drawing/2014/main" id="{746F5157-7FAD-E512-8F70-D4BBE0ECAFCD}"/>
              </a:ext>
            </a:extLst>
          </p:cNvPr>
          <p:cNvSpPr txBox="1"/>
          <p:nvPr/>
        </p:nvSpPr>
        <p:spPr>
          <a:xfrm>
            <a:off x="292461" y="1515455"/>
            <a:ext cx="10252827" cy="375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uji-F dan uji-T pada model, model linear regression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memprediksi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baik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R-square 0.68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artinya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variasi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bebas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menjelaskan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model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Adapun variable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menentukan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lain :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mainroad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guestroom,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airconditioning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hotwaterheating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prefarea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furnishedstatus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luas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tanah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kamar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mandi,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lantai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tempat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parkir</a:t>
            </a:r>
            <a:endParaRPr lang="en-US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model, rata-rata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berada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jalan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utama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terhubung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jalan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utama</a:t>
            </a:r>
            <a:endParaRPr lang="en-US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model, rata-rata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ruang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tamu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ruang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tamu</a:t>
            </a:r>
            <a:endParaRPr lang="en-US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model, rata-rata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basement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basement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model, rata-rata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pemanas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air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pemanas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air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model, rata-rata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AC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AC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model, rata-rata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berlokasi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prefarea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berada</a:t>
            </a:r>
            <a:r>
              <a:rPr lang="en-US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prefarea</a:t>
            </a:r>
            <a:endParaRPr lang="en-US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Recommendation</a:t>
            </a:r>
            <a:endParaRPr/>
          </a:p>
        </p:txBody>
      </p:sp>
      <p:sp>
        <p:nvSpPr>
          <p:cNvPr id="240" name="Google Shape;240;g1451da43991_0_41"/>
          <p:cNvSpPr txBox="1"/>
          <p:nvPr/>
        </p:nvSpPr>
        <p:spPr>
          <a:xfrm>
            <a:off x="0" y="1520875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pembeli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penjual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melakukan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prediksi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memasukkan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model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regresi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telah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dibuat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terjebak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overprice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underprice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jangka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pendek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penjual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ingin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menaikkan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penjual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menambahkan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AC,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waterheater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perabotan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lainnya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agar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furnished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jangka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panjang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penjual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ingin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menaikkan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cara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melakukan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renovasi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menambahkan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ruang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tamu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kamar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tidur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lantai</a:t>
            </a:r>
            <a:endParaRPr lang="en-US" sz="200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pembeli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ingin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membeli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murah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pembeli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mempertimbangkan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AC,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pemanas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air,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luas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tanah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kecil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berada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jalan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utama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basement,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ruang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tamu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lantai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sedikit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keadaan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semi-furnished </a:t>
            </a:r>
            <a:r>
              <a:rPr lang="en-US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unfurnished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Recommendation</a:t>
            </a:r>
            <a:endParaRPr/>
          </a:p>
        </p:txBody>
      </p:sp>
      <p:sp>
        <p:nvSpPr>
          <p:cNvPr id="240" name="Google Shape;240;g1451da43991_0_41"/>
          <p:cNvSpPr txBox="1"/>
          <p:nvPr/>
        </p:nvSpPr>
        <p:spPr>
          <a:xfrm>
            <a:off x="0" y="15208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 menaikkan performa model, dapat dicoba untuk menggunakan transformasi tambahan (log/resiprokal)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 dapat memberikan prediksi yang lebih baik dan mengurangi overfitting, dapat dicoba untuk menggunakan K-fold cross validation</a:t>
            </a:r>
            <a:endParaRPr lang="en-US" sz="200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4259969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246" name="Google Shape;246;p2"/>
          <p:cNvSpPr txBox="1"/>
          <p:nvPr/>
        </p:nvSpPr>
        <p:spPr>
          <a:xfrm>
            <a:off x="414157" y="1597075"/>
            <a:ext cx="11388900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: 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https://www.kaggle.com/datasets/yasserh/housing-prices-dataset</a:t>
            </a: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Modeling House Price Prediction using Regression Analysis and Particle Swarm Optimization Case Study : Malang, East Java, Indonesia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400" b="0" i="0" u="none" strike="noStrike" cap="none" dirty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c19338028d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3" name="Picture 2" descr="A row of houses with cars parked on the street&#10;&#10;Description automatically generated">
            <a:extLst>
              <a:ext uri="{FF2B5EF4-FFF2-40B4-BE49-F238E27FC236}">
                <a16:creationId xmlns:a16="http://schemas.microsoft.com/office/drawing/2014/main" id="{39FD6868-3AF7-A990-C58B-C8D1688FA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62" y="1690688"/>
            <a:ext cx="5143500" cy="3429000"/>
          </a:xfrm>
          <a:prstGeom prst="rect">
            <a:avLst/>
          </a:prstGeom>
        </p:spPr>
      </p:pic>
      <p:sp>
        <p:nvSpPr>
          <p:cNvPr id="4" name="Google Shape;198;p4">
            <a:extLst>
              <a:ext uri="{FF2B5EF4-FFF2-40B4-BE49-F238E27FC236}">
                <a16:creationId xmlns:a16="http://schemas.microsoft.com/office/drawing/2014/main" id="{D5678B74-E58C-C700-2D65-3B32187E2359}"/>
              </a:ext>
            </a:extLst>
          </p:cNvPr>
          <p:cNvSpPr txBox="1"/>
          <p:nvPr/>
        </p:nvSpPr>
        <p:spPr>
          <a:xfrm>
            <a:off x="5833770" y="1690688"/>
            <a:ext cx="6057134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Dewasa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kesulitan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menentukan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Penyebab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saja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memengaruhi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Akibatnya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Tx/>
              <a:buChar char="-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overprice/underprice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Tx/>
              <a:buChar char="-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Penjual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memaksimalkan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Tx/>
              <a:buChar char="-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Pembeli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merencanakan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keuangan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impiannya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4" name="Google Shape;198;p4">
            <a:extLst>
              <a:ext uri="{FF2B5EF4-FFF2-40B4-BE49-F238E27FC236}">
                <a16:creationId xmlns:a16="http://schemas.microsoft.com/office/drawing/2014/main" id="{D5678B74-E58C-C700-2D65-3B32187E2359}"/>
              </a:ext>
            </a:extLst>
          </p:cNvPr>
          <p:cNvSpPr txBox="1"/>
          <p:nvPr/>
        </p:nvSpPr>
        <p:spPr>
          <a:xfrm>
            <a:off x="489362" y="1548184"/>
            <a:ext cx="11401542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Solusi :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Tx/>
              <a:buChar char="-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Analisa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terkait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saja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memengaruhi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Tx/>
              <a:buChar char="-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model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memprediksi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Tx/>
              <a:buChar char="-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Manfaat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penjual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menghindari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terlampau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murah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action agar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menaikkan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rumahnya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Manfaat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pembeli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menghindari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terlampau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mahal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perencanaan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keuangan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sesuai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kriteria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hunian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impiannya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2629128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168eedcc6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22" name="Google Shape;222;g1f168eedcc6_0_15"/>
          <p:cNvSpPr txBox="1"/>
          <p:nvPr/>
        </p:nvSpPr>
        <p:spPr>
          <a:xfrm>
            <a:off x="388943" y="1367680"/>
            <a:ext cx="113889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yang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historis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penjualan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(545 baris, 12 variable predictor, 1 variable outcome)</a:t>
            </a:r>
            <a:endParaRPr sz="18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Google Shape;222;g1f168eedcc6_0_15">
            <a:extLst>
              <a:ext uri="{FF2B5EF4-FFF2-40B4-BE49-F238E27FC236}">
                <a16:creationId xmlns:a16="http://schemas.microsoft.com/office/drawing/2014/main" id="{3ABD8B6F-0B35-5215-7869-910FBB85C691}"/>
              </a:ext>
            </a:extLst>
          </p:cNvPr>
          <p:cNvSpPr txBox="1"/>
          <p:nvPr/>
        </p:nvSpPr>
        <p:spPr>
          <a:xfrm>
            <a:off x="401515" y="2104910"/>
            <a:ext cx="11388900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area :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luas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tanah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[1650 13290]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bedrooms :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kamar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tidur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[1-6]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bathrooms :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kamar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mandi [1-4]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stories :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lantai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[1-4]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mainroad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: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terkoneksi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jalan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utama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[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yes,no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]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guestroom :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ruang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tamu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[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yes,no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]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basement :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basement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[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yes,no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]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waterheating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: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pemanas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air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[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yes,no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]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airconditioning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: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AC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[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yes,no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]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parking :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tempat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parkit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[1-3]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prefarea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: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merupakan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area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potensial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preferensi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orang)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[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yes,no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]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furnishingstatus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: status furniture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perabotan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[furnished, semi-furnished, unfurnished]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 outcome :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price :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USD</a:t>
            </a:r>
            <a:endParaRPr sz="16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Problem</a:t>
            </a:r>
            <a:endParaRPr dirty="0"/>
          </a:p>
        </p:txBody>
      </p:sp>
      <p:sp>
        <p:nvSpPr>
          <p:cNvPr id="222" name="Google Shape;222;g1f168eedcc6_0_15"/>
          <p:cNvSpPr txBox="1"/>
          <p:nvPr/>
        </p:nvSpPr>
        <p:spPr>
          <a:xfrm>
            <a:off x="388943" y="1394370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Menjawab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pertanyaan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manakah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data yang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mempunyai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pengaruh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Manakah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harganya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berada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jalan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utama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Manakah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harganya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ruang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tamu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Manakah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harganya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basement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Manakah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harganya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pemanas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air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Manakah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harganya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rumah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AC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Bagaimana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kesimpulan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rekomendasinya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1121242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Cek Variable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1E7291-C87E-CE16-A8A5-11543C17C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14" y="1690825"/>
            <a:ext cx="35052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22;g1f168eedcc6_0_15">
            <a:extLst>
              <a:ext uri="{FF2B5EF4-FFF2-40B4-BE49-F238E27FC236}">
                <a16:creationId xmlns:a16="http://schemas.microsoft.com/office/drawing/2014/main" id="{580EF2FD-C06A-5806-396F-CE672A101AF5}"/>
              </a:ext>
            </a:extLst>
          </p:cNvPr>
          <p:cNvSpPr txBox="1"/>
          <p:nvPr/>
        </p:nvSpPr>
        <p:spPr>
          <a:xfrm>
            <a:off x="507696" y="5167175"/>
            <a:ext cx="580997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missing value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374CE1-622A-39AA-525E-0C52970DB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803" y="3143387"/>
            <a:ext cx="459105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22;g1f168eedcc6_0_15">
            <a:extLst>
              <a:ext uri="{FF2B5EF4-FFF2-40B4-BE49-F238E27FC236}">
                <a16:creationId xmlns:a16="http://schemas.microsoft.com/office/drawing/2014/main" id="{76F0DE70-5205-843F-390E-FB1FBE863613}"/>
              </a:ext>
            </a:extLst>
          </p:cNvPr>
          <p:cNvSpPr txBox="1"/>
          <p:nvPr/>
        </p:nvSpPr>
        <p:spPr>
          <a:xfrm>
            <a:off x="6317673" y="5167175"/>
            <a:ext cx="610686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duplikat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24924905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1882</Words>
  <Application>Microsoft Office PowerPoint</Application>
  <PresentationFormat>Widescreen</PresentationFormat>
  <Paragraphs>179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Montserrat Light</vt:lpstr>
      <vt:lpstr>Roboto Mono</vt:lpstr>
      <vt:lpstr>Calibri</vt:lpstr>
      <vt:lpstr>Roboto Mono Light</vt:lpstr>
      <vt:lpstr>Roboto Mono Medium</vt:lpstr>
      <vt:lpstr>Arial</vt:lpstr>
      <vt:lpstr>Sora</vt:lpstr>
      <vt:lpstr>1_Office Theme</vt:lpstr>
      <vt:lpstr>Office Theme</vt:lpstr>
      <vt:lpstr>PowerPoint Presentation</vt:lpstr>
      <vt:lpstr>Outline</vt:lpstr>
      <vt:lpstr>Introduction</vt:lpstr>
      <vt:lpstr>Introduction</vt:lpstr>
      <vt:lpstr>Introduction</vt:lpstr>
      <vt:lpstr>Dataset</vt:lpstr>
      <vt:lpstr>Dataset</vt:lpstr>
      <vt:lpstr>Problem</vt:lpstr>
      <vt:lpstr>Cek Variable</vt:lpstr>
      <vt:lpstr>EDA</vt:lpstr>
      <vt:lpstr>EDA variable Mainroads</vt:lpstr>
      <vt:lpstr>EDA variable Guestroom</vt:lpstr>
      <vt:lpstr>EDA variable Basement</vt:lpstr>
      <vt:lpstr>EDA variable Waterheating</vt:lpstr>
      <vt:lpstr>EDA variable AC</vt:lpstr>
      <vt:lpstr>EDA variable Prefarea</vt:lpstr>
      <vt:lpstr>EDA variable Prefarea</vt:lpstr>
      <vt:lpstr>Statistical Test</vt:lpstr>
      <vt:lpstr>T-Test 2 Sample Mainroads</vt:lpstr>
      <vt:lpstr>T-Test 2 Sample Guestroom</vt:lpstr>
      <vt:lpstr>T-Test 2 Sample Basement</vt:lpstr>
      <vt:lpstr>T-Test 2 Sample Hotwaterheating</vt:lpstr>
      <vt:lpstr>T-Test 2 Sample AC</vt:lpstr>
      <vt:lpstr>T-Test 2 Sample Prefarea</vt:lpstr>
      <vt:lpstr>Anova pada Variable Furnishing Status</vt:lpstr>
      <vt:lpstr>Korelasi Variable Numerik</vt:lpstr>
      <vt:lpstr>Regression Model</vt:lpstr>
      <vt:lpstr>Building Linear Model</vt:lpstr>
      <vt:lpstr>Building Linear Model</vt:lpstr>
      <vt:lpstr>Interpretasi</vt:lpstr>
      <vt:lpstr>Conclusion and Recommendations</vt:lpstr>
      <vt:lpstr>Conclusion</vt:lpstr>
      <vt:lpstr>Recommendation</vt:lpstr>
      <vt:lpstr>Recommendation</vt:lpstr>
      <vt:lpstr>Reference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HELMY SATRIA MARTHA PUTRA</cp:lastModifiedBy>
  <cp:revision>3</cp:revision>
  <dcterms:created xsi:type="dcterms:W3CDTF">2022-06-30T03:08:43Z</dcterms:created>
  <dcterms:modified xsi:type="dcterms:W3CDTF">2023-07-07T02:48:02Z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2023-07-07T01:17:45Z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0e48f9d7-2701-4b80-bb71-211bde24768a</vt:lpwstr>
  </property>
  <property fmtid="{D5CDD505-2E9C-101B-9397-08002B2CF9AE}" pid="7" name="MSIP_Label_defa4170-0d19-0005-0004-bc88714345d2_ActionId">
    <vt:lpwstr>0af0dc29-0545-47e3-9f50-bc4090076949</vt:lpwstr>
  </property>
  <property fmtid="{D5CDD505-2E9C-101B-9397-08002B2CF9AE}" pid="8" name="MSIP_Label_defa4170-0d19-0005-0004-bc88714345d2_ContentBits">
    <vt:lpwstr>0</vt:lpwstr>
  </property>
</Properties>
</file>